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278BE4-7A0A-21AD-AE4B-778764FE58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D9A2A89-04E2-DABE-13B1-7B17A1F5F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A519FD-5417-7F51-AB7F-8176683A6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14AE46-2641-EE3E-F5CB-5C4BBE932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5030A9-AE62-ACCC-2021-DC578FE2C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44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3380D9-C6E8-B11B-5A0C-FB367FE6E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DF22CB-2E9E-BF27-77D4-342FB4B69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7D2E3C-A362-DAA5-2283-C856634DA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3C4AC2-D706-91C8-834B-615E25B2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C91D86-CF8A-D975-65CB-27CB517D7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20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6A960FB-FE81-7C61-92C9-1C2B543A87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8A1F595-F407-0712-4F53-D4347F316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433514-487D-48E6-008A-A5C662581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1273C1-E14C-51B7-D1C9-2BBF813D1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E87C8D-D6C1-76D1-D8BC-E5C85381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00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AFD87-1970-CC0B-27FE-858C12CDF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EB04D5-F077-9257-F0BA-3F018E6D4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C0FE03-9C65-7F06-E743-9FFE857F0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922C4B-67C4-59DB-53BB-9DF1AA8C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E96F3D-E2B0-E866-43F9-52593D10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50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FFE17-3082-5959-3705-4C2DDAABB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9CE35B-8544-0480-BDDD-7EE46C758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77F9F8-5D36-D871-58F5-BC5198876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20E0B3-CF06-65E7-A4D7-7B0E1DFC5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FC3C38-D591-97D2-3562-C289C5DE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59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C6400-37F5-CDEB-496E-A90BF3893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307CD9-7EFA-F851-48E5-841526FC33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2E27C2-9CE1-568D-E3D8-1630F1A3E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0F34F0-61EF-B2EE-0A4A-C4470133A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4EDC92-5445-4451-1DA7-24D29A6D5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2A9673-6A6F-F156-ADCC-15F0533C3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2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37B97-D384-A129-A05B-FE9A5F08D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2FC949-68BE-6305-494F-470216A5F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9CAEA5-FE40-C3E8-6871-6699CD690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51441EB-8035-9E14-3FDE-18A2084FF3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E7FD9F9-C6E9-6A56-C96E-BD08600F5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C676B56-BE9F-07B7-F185-9AAA1D42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08D77F8-8A74-B825-F208-486090A43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9899C44-16EB-A5B3-D161-0DD3A6CD8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62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2954A6-AFE8-9E37-DF92-3A876D3DC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E9EE85D-F384-4023-FA45-57B7E9E2D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603C877-FA2B-9327-D2B4-169BED49E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92A1C4-D469-4DE0-5F62-274C4283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0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4D842A9-E2DE-63B3-3245-6652DCEC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379F45C-EBAC-93FD-344D-82D9B5215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9D59019-9B71-582A-5820-3818447D6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71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E68652-1CCB-7778-FD21-21E1F1D87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9709C-12EB-3B5D-CC26-701136E7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FD2C26-B90D-3C1F-DD9A-6DA7AC63E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3C1CC6-7068-7128-12B6-83BE9064C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F07A11-E4AE-F642-6E0A-AE724BBB6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E8D2D4-7D49-7E5E-69E1-E09A86386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8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7D5CAC-B930-AE7C-15FD-51D1491C6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FCE274-7415-680B-DA67-1FBEED084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F3709AC-A60A-C117-A7B8-D1E533B8B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A880A0-41DD-359D-A07D-DAE49D87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0DA8CB-4AF0-4755-AA6B-6A2CFFEF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88385E-28AF-1C50-7D67-5136B9029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41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73E8B-87AD-4FA9-50FA-A5C3653F1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693C7E-E5E8-20F0-D64F-147E36923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27865-281F-2A0A-CD07-17A43AB836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52D3E-C98C-4C6A-AC51-5364665AD807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BA88E5-95A8-D58C-6F64-501E7252C3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5A6049-9ADC-BCC3-6A0E-EC855E577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94DD4-88DA-49C4-A05B-D24AFEF1C5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90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894DA89A-FC59-7734-4174-9FD4598D2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203222"/>
              </p:ext>
            </p:extLst>
          </p:nvPr>
        </p:nvGraphicFramePr>
        <p:xfrm>
          <a:off x="886692" y="1929629"/>
          <a:ext cx="10714180" cy="2937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404113241"/>
                    </a:ext>
                  </a:extLst>
                </a:gridCol>
                <a:gridCol w="3306618">
                  <a:extLst>
                    <a:ext uri="{9D8B030D-6E8A-4147-A177-3AD203B41FA5}">
                      <a16:colId xmlns:a16="http://schemas.microsoft.com/office/drawing/2014/main" val="1256544360"/>
                    </a:ext>
                  </a:extLst>
                </a:gridCol>
                <a:gridCol w="1366982">
                  <a:extLst>
                    <a:ext uri="{9D8B030D-6E8A-4147-A177-3AD203B41FA5}">
                      <a16:colId xmlns:a16="http://schemas.microsoft.com/office/drawing/2014/main" val="3027601859"/>
                    </a:ext>
                  </a:extLst>
                </a:gridCol>
                <a:gridCol w="4571999">
                  <a:extLst>
                    <a:ext uri="{9D8B030D-6E8A-4147-A177-3AD203B41FA5}">
                      <a16:colId xmlns:a16="http://schemas.microsoft.com/office/drawing/2014/main" val="3597464424"/>
                    </a:ext>
                  </a:extLst>
                </a:gridCol>
                <a:gridCol w="858981">
                  <a:extLst>
                    <a:ext uri="{9D8B030D-6E8A-4147-A177-3AD203B41FA5}">
                      <a16:colId xmlns:a16="http://schemas.microsoft.com/office/drawing/2014/main" val="271739974"/>
                    </a:ext>
                  </a:extLst>
                </a:gridCol>
              </a:tblGrid>
              <a:tr h="2937935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Утверждение перечня территорий, отображение которых на фото-, видео- и иных материалах, получаемых в результате выполнения воздушной съемки, не требует прохождения процедуры контрольного просмотра и получения разрешений на проведение воздушной съемки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октябрь 2024 г. 	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Росреестр,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Минтранс России,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Минобороны России,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Минэкономразвития России,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Росавиация,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ФСО России, ФСБ России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 участии автономной некоммерческой организации «Платформа национальной технологической инициативы», Ассоциации «АЭРОНЕКСТ»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Кп-3 	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364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5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E1F3B0-D028-D9C3-FA89-FF8417E15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253" y="292693"/>
            <a:ext cx="9144000" cy="623309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84EE8D-F6DD-385B-03C6-4065567CB850}"/>
              </a:ext>
            </a:extLst>
          </p:cNvPr>
          <p:cNvSpPr txBox="1"/>
          <p:nvPr/>
        </p:nvSpPr>
        <p:spPr>
          <a:xfrm>
            <a:off x="711199" y="1302328"/>
            <a:ext cx="109450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от 21 июля 1993 г. № 5485-I «О государственной тайне»</a:t>
            </a:r>
          </a:p>
          <a:p>
            <a:pPr marL="342900" indent="-342900">
              <a:buFontTx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№1203 от 30 ноября 1995 года «Об утверждении перечня сведений, отнесенных к государственной тайне»</a:t>
            </a:r>
          </a:p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28.05.2007 N 326 «О порядке получения, использования и предоставления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геопространственной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информации»</a:t>
            </a:r>
          </a:p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«Инструкция по определению и обеспечению секретности топографо-геодезических, картографических, гравиметрических, аэросъемочных материалов и материалов космических съемок на территории СССР» (СТГМ-90)</a:t>
            </a:r>
          </a:p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Дополнения к Инструкции «Об особенностях производства аэросъемочных работ в районах особо важных или особорежимных промышленных и режимных военных объектов» (ПАРО-90)</a:t>
            </a:r>
          </a:p>
        </p:txBody>
      </p:sp>
    </p:spTree>
    <p:extLst>
      <p:ext uri="{BB962C8B-B14F-4D97-AF65-F5344CB8AC3E}">
        <p14:creationId xmlns:p14="http://schemas.microsoft.com/office/powerpoint/2010/main" val="2151590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960A883-EC3D-18F1-79D2-BBA59BA74571}"/>
              </a:ext>
            </a:extLst>
          </p:cNvPr>
          <p:cNvSpPr/>
          <p:nvPr/>
        </p:nvSpPr>
        <p:spPr>
          <a:xfrm>
            <a:off x="544949" y="729683"/>
            <a:ext cx="1431634" cy="6096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БВС с МВМ</a:t>
            </a:r>
            <a:r>
              <a:rPr lang="en-US" dirty="0"/>
              <a:t>&lt;30 </a:t>
            </a:r>
            <a:r>
              <a:rPr lang="ru-RU" dirty="0"/>
              <a:t>кг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B905EDF-DDBE-DF0E-DFEE-BD7F31511F80}"/>
              </a:ext>
            </a:extLst>
          </p:cNvPr>
          <p:cNvSpPr/>
          <p:nvPr/>
        </p:nvSpPr>
        <p:spPr>
          <a:xfrm>
            <a:off x="461818" y="3666848"/>
            <a:ext cx="1597891" cy="609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Сертификат  эксплуатанта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D6067204-AB0D-471E-DAA4-CC0D2602AB5E}"/>
              </a:ext>
            </a:extLst>
          </p:cNvPr>
          <p:cNvSpPr/>
          <p:nvPr/>
        </p:nvSpPr>
        <p:spPr>
          <a:xfrm>
            <a:off x="461818" y="4461160"/>
            <a:ext cx="1597891" cy="609601"/>
          </a:xfrm>
          <a:prstGeom prst="roundRect">
            <a:avLst/>
          </a:prstGeom>
          <a:solidFill>
            <a:srgbClr val="00B05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Лицензия ФСБ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8037D525-47DC-4774-CC86-924A7569ADE5}"/>
              </a:ext>
            </a:extLst>
          </p:cNvPr>
          <p:cNvSpPr/>
          <p:nvPr/>
        </p:nvSpPr>
        <p:spPr>
          <a:xfrm>
            <a:off x="461818" y="2484562"/>
            <a:ext cx="1597891" cy="91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Полис страхования ГО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7A6D5A41-A08D-77FE-2FB3-E7592AD8E75D}"/>
              </a:ext>
            </a:extLst>
          </p:cNvPr>
          <p:cNvSpPr/>
          <p:nvPr/>
        </p:nvSpPr>
        <p:spPr>
          <a:xfrm>
            <a:off x="461816" y="1593280"/>
            <a:ext cx="1597891" cy="60960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Учет БВС в Росавиации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D3C7E3-1FA8-5383-19D7-36530718115B}"/>
              </a:ext>
            </a:extLst>
          </p:cNvPr>
          <p:cNvSpPr txBox="1"/>
          <p:nvPr/>
        </p:nvSpPr>
        <p:spPr>
          <a:xfrm>
            <a:off x="2189018" y="83130"/>
            <a:ext cx="7394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Клиентский путь №3        при выполнении работ по АФС</a:t>
            </a:r>
          </a:p>
        </p:txBody>
      </p:sp>
      <p:sp>
        <p:nvSpPr>
          <p:cNvPr id="12" name="Правая фигурная скобка 11">
            <a:extLst>
              <a:ext uri="{FF2B5EF4-FFF2-40B4-BE49-F238E27FC236}">
                <a16:creationId xmlns:a16="http://schemas.microsoft.com/office/drawing/2014/main" id="{DD838940-4CF0-195A-835A-700F25773EAA}"/>
              </a:ext>
            </a:extLst>
          </p:cNvPr>
          <p:cNvSpPr/>
          <p:nvPr/>
        </p:nvSpPr>
        <p:spPr>
          <a:xfrm>
            <a:off x="2117226" y="590974"/>
            <a:ext cx="360333" cy="5819061"/>
          </a:xfrm>
          <a:prstGeom prst="rightBrace">
            <a:avLst>
              <a:gd name="adj1" fmla="val 11773"/>
              <a:gd name="adj2" fmla="val 49261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62758977-5655-AFEA-2EA0-6B60712849AD}"/>
              </a:ext>
            </a:extLst>
          </p:cNvPr>
          <p:cNvSpPr/>
          <p:nvPr/>
        </p:nvSpPr>
        <p:spPr>
          <a:xfrm>
            <a:off x="341744" y="5301767"/>
            <a:ext cx="1893454" cy="91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Лицензия на геодезию и картографию </a:t>
            </a:r>
            <a:r>
              <a:rPr lang="ru-RU" baseline="30000" dirty="0"/>
              <a:t>(*)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D317139-FE4E-F4F4-E55E-BB336AFFC1A1}"/>
              </a:ext>
            </a:extLst>
          </p:cNvPr>
          <p:cNvSpPr/>
          <p:nvPr/>
        </p:nvSpPr>
        <p:spPr>
          <a:xfrm>
            <a:off x="2844382" y="1191501"/>
            <a:ext cx="1293506" cy="609601"/>
          </a:xfrm>
          <a:prstGeom prst="rect">
            <a:avLst/>
          </a:prstGeom>
          <a:solidFill>
            <a:srgbClr val="00B05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Директива Генштаба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11DF8E6-104B-6121-2152-5E742613DEFA}"/>
              </a:ext>
            </a:extLst>
          </p:cNvPr>
          <p:cNvSpPr/>
          <p:nvPr/>
        </p:nvSpPr>
        <p:spPr>
          <a:xfrm>
            <a:off x="6576285" y="729683"/>
            <a:ext cx="1662543" cy="609601"/>
          </a:xfrm>
          <a:prstGeom prst="rect">
            <a:avLst/>
          </a:prstGeom>
          <a:solidFill>
            <a:srgbClr val="00B05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Разрешение штаба округа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1E2F69D-3660-0D3C-4835-7EE64A24ED47}"/>
              </a:ext>
            </a:extLst>
          </p:cNvPr>
          <p:cNvSpPr/>
          <p:nvPr/>
        </p:nvSpPr>
        <p:spPr>
          <a:xfrm>
            <a:off x="6576285" y="1593279"/>
            <a:ext cx="1662543" cy="609601"/>
          </a:xfrm>
          <a:prstGeom prst="rect">
            <a:avLst/>
          </a:prstGeom>
          <a:solidFill>
            <a:srgbClr val="00B05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Разрешение УФСБ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75735B4-9C17-E461-264D-919DE2D017D9}"/>
              </a:ext>
            </a:extLst>
          </p:cNvPr>
          <p:cNvSpPr/>
          <p:nvPr/>
        </p:nvSpPr>
        <p:spPr>
          <a:xfrm>
            <a:off x="8767629" y="591118"/>
            <a:ext cx="2575479" cy="526435"/>
          </a:xfrm>
          <a:prstGeom prst="rect">
            <a:avLst/>
          </a:prstGeom>
          <a:ln w="190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Разрешение на полет в запретных зонах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26267E9-A3B8-8265-0ADD-1FC88E23B29D}"/>
              </a:ext>
            </a:extLst>
          </p:cNvPr>
          <p:cNvSpPr/>
          <p:nvPr/>
        </p:nvSpPr>
        <p:spPr>
          <a:xfrm>
            <a:off x="8803575" y="2062467"/>
            <a:ext cx="2539533" cy="637362"/>
          </a:xfrm>
          <a:prstGeom prst="rect">
            <a:avLst/>
          </a:prstGeom>
          <a:ln w="190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Разрешение ОМСУ (**)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FA98727D-2970-79A5-B9B0-13F0B574C60A}"/>
              </a:ext>
            </a:extLst>
          </p:cNvPr>
          <p:cNvSpPr/>
          <p:nvPr/>
        </p:nvSpPr>
        <p:spPr>
          <a:xfrm>
            <a:off x="10196945" y="3260436"/>
            <a:ext cx="1404771" cy="9544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Разрешение на ИВП от ЗЦ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06880516-E6EE-6834-F3AA-9A3CFAAD74F9}"/>
              </a:ext>
            </a:extLst>
          </p:cNvPr>
          <p:cNvSpPr/>
          <p:nvPr/>
        </p:nvSpPr>
        <p:spPr>
          <a:xfrm>
            <a:off x="6149746" y="3185154"/>
            <a:ext cx="1336379" cy="11082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Сообщение диспетчеру ЗЦ за 2 ч до полета</a:t>
            </a:r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5FA7E216-18AA-902C-EAB5-90BEC45971D9}"/>
              </a:ext>
            </a:extLst>
          </p:cNvPr>
          <p:cNvSpPr/>
          <p:nvPr/>
        </p:nvSpPr>
        <p:spPr>
          <a:xfrm>
            <a:off x="4806807" y="3440461"/>
            <a:ext cx="1049048" cy="60662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Взлет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1CA1DCD4-9F2A-2BF9-B369-10293607D5B1}"/>
              </a:ext>
            </a:extLst>
          </p:cNvPr>
          <p:cNvSpPr/>
          <p:nvPr/>
        </p:nvSpPr>
        <p:spPr>
          <a:xfrm>
            <a:off x="2870413" y="3195890"/>
            <a:ext cx="1664220" cy="11082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Уведомление диспетчера ЗЦ о факте запуска</a:t>
            </a: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9F007E09-AAE3-D3C4-4099-1D3AC6A02F50}"/>
              </a:ext>
            </a:extLst>
          </p:cNvPr>
          <p:cNvSpPr/>
          <p:nvPr/>
        </p:nvSpPr>
        <p:spPr>
          <a:xfrm>
            <a:off x="2844382" y="5301767"/>
            <a:ext cx="1431634" cy="60662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Посадка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CBEA554-C35C-0A79-DED1-14075A018B29}"/>
              </a:ext>
            </a:extLst>
          </p:cNvPr>
          <p:cNvSpPr/>
          <p:nvPr/>
        </p:nvSpPr>
        <p:spPr>
          <a:xfrm>
            <a:off x="4586072" y="5047660"/>
            <a:ext cx="1664220" cy="11082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Уведомление диспетчера ЗЦ о завершении полета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6AED63C2-84E0-F115-B12B-59A0C351BB94}"/>
              </a:ext>
            </a:extLst>
          </p:cNvPr>
          <p:cNvSpPr/>
          <p:nvPr/>
        </p:nvSpPr>
        <p:spPr>
          <a:xfrm>
            <a:off x="6620807" y="4906929"/>
            <a:ext cx="1664220" cy="1400765"/>
          </a:xfrm>
          <a:prstGeom prst="rect">
            <a:avLst/>
          </a:prstGeom>
          <a:solidFill>
            <a:srgbClr val="00B05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Контрольный просмотр материалов АФС в штабе округа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3688D6D0-0953-9DD8-E5FE-21EBFDD5E444}"/>
              </a:ext>
            </a:extLst>
          </p:cNvPr>
          <p:cNvSpPr/>
          <p:nvPr/>
        </p:nvSpPr>
        <p:spPr>
          <a:xfrm>
            <a:off x="8655542" y="5292531"/>
            <a:ext cx="1255086" cy="637362"/>
          </a:xfrm>
          <a:prstGeom prst="rect">
            <a:avLst/>
          </a:prstGeom>
          <a:solidFill>
            <a:srgbClr val="00B050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Заседание ПДТК</a:t>
            </a:r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5B2558A5-3558-DF7D-C7C0-55D82B542A76}"/>
              </a:ext>
            </a:extLst>
          </p:cNvPr>
          <p:cNvSpPr/>
          <p:nvPr/>
        </p:nvSpPr>
        <p:spPr>
          <a:xfrm>
            <a:off x="4325131" y="951517"/>
            <a:ext cx="2011014" cy="11082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Заключение Контракта с Заказчиком</a:t>
            </a:r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56B9C3C4-B707-A476-E12B-6EED39F5A312}"/>
              </a:ext>
            </a:extLst>
          </p:cNvPr>
          <p:cNvSpPr/>
          <p:nvPr/>
        </p:nvSpPr>
        <p:spPr>
          <a:xfrm>
            <a:off x="10074774" y="5065294"/>
            <a:ext cx="1932507" cy="11082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Передача </a:t>
            </a:r>
            <a:r>
              <a:rPr lang="ru-RU" dirty="0" err="1"/>
              <a:t>материаловЗаказчику</a:t>
            </a: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AD236638-572B-77FA-983F-FED6D084399D}"/>
              </a:ext>
            </a:extLst>
          </p:cNvPr>
          <p:cNvSpPr/>
          <p:nvPr/>
        </p:nvSpPr>
        <p:spPr>
          <a:xfrm>
            <a:off x="8767628" y="1180639"/>
            <a:ext cx="2575480" cy="791342"/>
          </a:xfrm>
          <a:prstGeom prst="rect">
            <a:avLst/>
          </a:prstGeom>
          <a:ln w="190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Разрешение ФСБ на полет в приграничных зонах </a:t>
            </a:r>
          </a:p>
        </p:txBody>
      </p:sp>
      <p:cxnSp>
        <p:nvCxnSpPr>
          <p:cNvPr id="36" name="Соединитель: уступ 35">
            <a:extLst>
              <a:ext uri="{FF2B5EF4-FFF2-40B4-BE49-F238E27FC236}">
                <a16:creationId xmlns:a16="http://schemas.microsoft.com/office/drawing/2014/main" id="{4A7E4111-E1B6-75E8-BE0E-FDB10764D89C}"/>
              </a:ext>
            </a:extLst>
          </p:cNvPr>
          <p:cNvCxnSpPr>
            <a:stCxn id="12" idx="1"/>
            <a:endCxn id="16" idx="1"/>
          </p:cNvCxnSpPr>
          <p:nvPr/>
        </p:nvCxnSpPr>
        <p:spPr>
          <a:xfrm rot="10800000" flipH="1">
            <a:off x="2477558" y="1496302"/>
            <a:ext cx="366823" cy="1961200"/>
          </a:xfrm>
          <a:prstGeom prst="bentConnector5">
            <a:avLst>
              <a:gd name="adj1" fmla="val -4406"/>
              <a:gd name="adj2" fmla="val 100037"/>
              <a:gd name="adj3" fmla="val 3240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0797C557-BC4A-E5DA-5B28-1384CA57D02C}"/>
              </a:ext>
            </a:extLst>
          </p:cNvPr>
          <p:cNvCxnSpPr>
            <a:cxnSpLocks/>
            <a:stCxn id="16" idx="3"/>
            <a:endCxn id="29" idx="2"/>
          </p:cNvCxnSpPr>
          <p:nvPr/>
        </p:nvCxnSpPr>
        <p:spPr>
          <a:xfrm>
            <a:off x="4137888" y="1496302"/>
            <a:ext cx="187243" cy="93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78838BEA-BD5E-0089-9514-C82F7BE069F9}"/>
              </a:ext>
            </a:extLst>
          </p:cNvPr>
          <p:cNvCxnSpPr>
            <a:stCxn id="29" idx="6"/>
            <a:endCxn id="17" idx="1"/>
          </p:cNvCxnSpPr>
          <p:nvPr/>
        </p:nvCxnSpPr>
        <p:spPr>
          <a:xfrm flipV="1">
            <a:off x="6336145" y="1034484"/>
            <a:ext cx="240140" cy="4711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12E6DB0B-9D37-E912-5E50-232D79DCF858}"/>
              </a:ext>
            </a:extLst>
          </p:cNvPr>
          <p:cNvCxnSpPr>
            <a:stCxn id="29" idx="6"/>
            <a:endCxn id="18" idx="1"/>
          </p:cNvCxnSpPr>
          <p:nvPr/>
        </p:nvCxnSpPr>
        <p:spPr>
          <a:xfrm>
            <a:off x="6336145" y="1505651"/>
            <a:ext cx="240140" cy="3924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авая фигурная скобка 48">
            <a:extLst>
              <a:ext uri="{FF2B5EF4-FFF2-40B4-BE49-F238E27FC236}">
                <a16:creationId xmlns:a16="http://schemas.microsoft.com/office/drawing/2014/main" id="{92498C95-E67E-2C6A-F353-F32048C496E2}"/>
              </a:ext>
            </a:extLst>
          </p:cNvPr>
          <p:cNvSpPr/>
          <p:nvPr/>
        </p:nvSpPr>
        <p:spPr>
          <a:xfrm>
            <a:off x="8236732" y="590304"/>
            <a:ext cx="208151" cy="1811993"/>
          </a:xfrm>
          <a:prstGeom prst="rightBrace">
            <a:avLst>
              <a:gd name="adj1" fmla="val 11773"/>
              <a:gd name="adj2" fmla="val 4926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 стрелкой 50">
            <a:extLst>
              <a:ext uri="{FF2B5EF4-FFF2-40B4-BE49-F238E27FC236}">
                <a16:creationId xmlns:a16="http://schemas.microsoft.com/office/drawing/2014/main" id="{B67081F1-2D06-BBAC-02D3-A6523E8C85F9}"/>
              </a:ext>
            </a:extLst>
          </p:cNvPr>
          <p:cNvCxnSpPr>
            <a:stCxn id="49" idx="1"/>
            <a:endCxn id="19" idx="1"/>
          </p:cNvCxnSpPr>
          <p:nvPr/>
        </p:nvCxnSpPr>
        <p:spPr>
          <a:xfrm flipV="1">
            <a:off x="8444883" y="854336"/>
            <a:ext cx="322746" cy="6285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>
            <a:extLst>
              <a:ext uri="{FF2B5EF4-FFF2-40B4-BE49-F238E27FC236}">
                <a16:creationId xmlns:a16="http://schemas.microsoft.com/office/drawing/2014/main" id="{4BCD3996-656F-80FA-9E73-F690C96A0693}"/>
              </a:ext>
            </a:extLst>
          </p:cNvPr>
          <p:cNvCxnSpPr>
            <a:stCxn id="49" idx="1"/>
            <a:endCxn id="33" idx="1"/>
          </p:cNvCxnSpPr>
          <p:nvPr/>
        </p:nvCxnSpPr>
        <p:spPr>
          <a:xfrm>
            <a:off x="8444883" y="1482910"/>
            <a:ext cx="322745" cy="93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>
            <a:extLst>
              <a:ext uri="{FF2B5EF4-FFF2-40B4-BE49-F238E27FC236}">
                <a16:creationId xmlns:a16="http://schemas.microsoft.com/office/drawing/2014/main" id="{0916CDB6-EDFE-C882-0B44-8E97201764A9}"/>
              </a:ext>
            </a:extLst>
          </p:cNvPr>
          <p:cNvCxnSpPr>
            <a:stCxn id="49" idx="1"/>
            <a:endCxn id="20" idx="1"/>
          </p:cNvCxnSpPr>
          <p:nvPr/>
        </p:nvCxnSpPr>
        <p:spPr>
          <a:xfrm>
            <a:off x="8444883" y="1482910"/>
            <a:ext cx="358692" cy="8982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авая фигурная скобка 55">
            <a:extLst>
              <a:ext uri="{FF2B5EF4-FFF2-40B4-BE49-F238E27FC236}">
                <a16:creationId xmlns:a16="http://schemas.microsoft.com/office/drawing/2014/main" id="{3E411472-9F15-8961-5F1D-74ECF5BB2556}"/>
              </a:ext>
            </a:extLst>
          </p:cNvPr>
          <p:cNvSpPr/>
          <p:nvPr/>
        </p:nvSpPr>
        <p:spPr>
          <a:xfrm>
            <a:off x="11359616" y="497939"/>
            <a:ext cx="208151" cy="2346861"/>
          </a:xfrm>
          <a:prstGeom prst="rightBrace">
            <a:avLst>
              <a:gd name="adj1" fmla="val 11773"/>
              <a:gd name="adj2" fmla="val 4926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Соединитель: уступ 57">
            <a:extLst>
              <a:ext uri="{FF2B5EF4-FFF2-40B4-BE49-F238E27FC236}">
                <a16:creationId xmlns:a16="http://schemas.microsoft.com/office/drawing/2014/main" id="{59877958-13E2-CCCE-8F1F-A0335775B3AD}"/>
              </a:ext>
            </a:extLst>
          </p:cNvPr>
          <p:cNvCxnSpPr>
            <a:cxnSpLocks/>
            <a:stCxn id="56" idx="1"/>
            <a:endCxn id="21" idx="3"/>
          </p:cNvCxnSpPr>
          <p:nvPr/>
        </p:nvCxnSpPr>
        <p:spPr>
          <a:xfrm rot="10800000" flipH="1" flipV="1">
            <a:off x="11567766" y="1654026"/>
            <a:ext cx="33949" cy="2083636"/>
          </a:xfrm>
          <a:prstGeom prst="bentConnector5">
            <a:avLst>
              <a:gd name="adj1" fmla="val 768588"/>
              <a:gd name="adj2" fmla="val 67123"/>
              <a:gd name="adj3" fmla="val 77336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id="{B8E3C7C2-72DD-4390-3EC3-18B02D309526}"/>
              </a:ext>
            </a:extLst>
          </p:cNvPr>
          <p:cNvCxnSpPr>
            <a:cxnSpLocks/>
            <a:stCxn id="21" idx="1"/>
            <a:endCxn id="86" idx="3"/>
          </p:cNvCxnSpPr>
          <p:nvPr/>
        </p:nvCxnSpPr>
        <p:spPr>
          <a:xfrm flipH="1">
            <a:off x="9711965" y="3737662"/>
            <a:ext cx="484980" cy="30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>
            <a:extLst>
              <a:ext uri="{FF2B5EF4-FFF2-40B4-BE49-F238E27FC236}">
                <a16:creationId xmlns:a16="http://schemas.microsoft.com/office/drawing/2014/main" id="{2B137213-A2F6-66F1-D4F5-5B0A49AE7388}"/>
              </a:ext>
            </a:extLst>
          </p:cNvPr>
          <p:cNvCxnSpPr>
            <a:cxnSpLocks/>
            <a:stCxn id="86" idx="1"/>
            <a:endCxn id="22" idx="3"/>
          </p:cNvCxnSpPr>
          <p:nvPr/>
        </p:nvCxnSpPr>
        <p:spPr>
          <a:xfrm flipH="1" flipV="1">
            <a:off x="7486125" y="3739288"/>
            <a:ext cx="671693" cy="14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>
            <a:extLst>
              <a:ext uri="{FF2B5EF4-FFF2-40B4-BE49-F238E27FC236}">
                <a16:creationId xmlns:a16="http://schemas.microsoft.com/office/drawing/2014/main" id="{4090823B-4769-E113-5963-EF3F46DF7259}"/>
              </a:ext>
            </a:extLst>
          </p:cNvPr>
          <p:cNvCxnSpPr>
            <a:stCxn id="22" idx="1"/>
            <a:endCxn id="23" idx="6"/>
          </p:cNvCxnSpPr>
          <p:nvPr/>
        </p:nvCxnSpPr>
        <p:spPr>
          <a:xfrm flipH="1">
            <a:off x="5855855" y="3739288"/>
            <a:ext cx="293891" cy="44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>
            <a:extLst>
              <a:ext uri="{FF2B5EF4-FFF2-40B4-BE49-F238E27FC236}">
                <a16:creationId xmlns:a16="http://schemas.microsoft.com/office/drawing/2014/main" id="{F7E8E494-08E9-7172-A805-1F02947FB999}"/>
              </a:ext>
            </a:extLst>
          </p:cNvPr>
          <p:cNvCxnSpPr>
            <a:stCxn id="23" idx="2"/>
            <a:endCxn id="24" idx="3"/>
          </p:cNvCxnSpPr>
          <p:nvPr/>
        </p:nvCxnSpPr>
        <p:spPr>
          <a:xfrm flipH="1">
            <a:off x="4534633" y="3743773"/>
            <a:ext cx="272174" cy="6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Соединитель: уступ 73">
            <a:extLst>
              <a:ext uri="{FF2B5EF4-FFF2-40B4-BE49-F238E27FC236}">
                <a16:creationId xmlns:a16="http://schemas.microsoft.com/office/drawing/2014/main" id="{14329B09-5D84-C5C5-4729-3AB4E2C1583E}"/>
              </a:ext>
            </a:extLst>
          </p:cNvPr>
          <p:cNvCxnSpPr>
            <a:stCxn id="24" idx="1"/>
            <a:endCxn id="25" idx="2"/>
          </p:cNvCxnSpPr>
          <p:nvPr/>
        </p:nvCxnSpPr>
        <p:spPr>
          <a:xfrm rot="10800000" flipV="1">
            <a:off x="2844383" y="3750023"/>
            <a:ext cx="26031" cy="1855055"/>
          </a:xfrm>
          <a:prstGeom prst="bentConnector3">
            <a:avLst>
              <a:gd name="adj1" fmla="val 978184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2F982802-7DDC-703B-B354-81C79F682E7E}"/>
              </a:ext>
            </a:extLst>
          </p:cNvPr>
          <p:cNvCxnSpPr>
            <a:stCxn id="25" idx="6"/>
            <a:endCxn id="26" idx="1"/>
          </p:cNvCxnSpPr>
          <p:nvPr/>
        </p:nvCxnSpPr>
        <p:spPr>
          <a:xfrm flipV="1">
            <a:off x="4276016" y="5601794"/>
            <a:ext cx="310056" cy="32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>
            <a:extLst>
              <a:ext uri="{FF2B5EF4-FFF2-40B4-BE49-F238E27FC236}">
                <a16:creationId xmlns:a16="http://schemas.microsoft.com/office/drawing/2014/main" id="{E6A7796E-EED3-A6D2-A026-EA6C959054CE}"/>
              </a:ext>
            </a:extLst>
          </p:cNvPr>
          <p:cNvCxnSpPr>
            <a:stCxn id="26" idx="3"/>
            <a:endCxn id="27" idx="1"/>
          </p:cNvCxnSpPr>
          <p:nvPr/>
        </p:nvCxnSpPr>
        <p:spPr>
          <a:xfrm>
            <a:off x="6250292" y="5601794"/>
            <a:ext cx="370515" cy="55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>
            <a:extLst>
              <a:ext uri="{FF2B5EF4-FFF2-40B4-BE49-F238E27FC236}">
                <a16:creationId xmlns:a16="http://schemas.microsoft.com/office/drawing/2014/main" id="{33D48C1F-A31B-97A5-5B43-42B63F3C8C45}"/>
              </a:ext>
            </a:extLst>
          </p:cNvPr>
          <p:cNvCxnSpPr>
            <a:stCxn id="27" idx="3"/>
            <a:endCxn id="28" idx="1"/>
          </p:cNvCxnSpPr>
          <p:nvPr/>
        </p:nvCxnSpPr>
        <p:spPr>
          <a:xfrm>
            <a:off x="8285027" y="5607312"/>
            <a:ext cx="370515" cy="39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>
            <a:extLst>
              <a:ext uri="{FF2B5EF4-FFF2-40B4-BE49-F238E27FC236}">
                <a16:creationId xmlns:a16="http://schemas.microsoft.com/office/drawing/2014/main" id="{AC66027C-5E1F-3E71-D823-77712384CAD4}"/>
              </a:ext>
            </a:extLst>
          </p:cNvPr>
          <p:cNvCxnSpPr>
            <a:cxnSpLocks/>
            <a:stCxn id="28" idx="3"/>
            <a:endCxn id="30" idx="2"/>
          </p:cNvCxnSpPr>
          <p:nvPr/>
        </p:nvCxnSpPr>
        <p:spPr>
          <a:xfrm>
            <a:off x="9910628" y="5611212"/>
            <a:ext cx="164146" cy="82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D01AB2C8-E0C0-C92F-F5DD-1DB5BA1426D6}"/>
              </a:ext>
            </a:extLst>
          </p:cNvPr>
          <p:cNvSpPr/>
          <p:nvPr/>
        </p:nvSpPr>
        <p:spPr>
          <a:xfrm>
            <a:off x="8157818" y="3435935"/>
            <a:ext cx="1554147" cy="6096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81088">
              <a:tabLst>
                <a:tab pos="442913" algn="l"/>
              </a:tabLst>
            </a:pPr>
            <a:r>
              <a:rPr lang="ru-RU" dirty="0"/>
              <a:t>План полета в ЗЦ за 1 сутки</a:t>
            </a:r>
          </a:p>
        </p:txBody>
      </p:sp>
    </p:spTree>
    <p:extLst>
      <p:ext uri="{BB962C8B-B14F-4D97-AF65-F5344CB8AC3E}">
        <p14:creationId xmlns:p14="http://schemas.microsoft.com/office/powerpoint/2010/main" val="15467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49" grpId="0" animBg="1"/>
      <p:bldP spid="56" grpId="0" animBg="1"/>
      <p:bldP spid="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63CBED-0317-BCE2-84DE-8BECFD697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476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шаг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2020 года)</a:t>
            </a:r>
            <a:endParaRPr lang="ru-RU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8FF74-121A-F9CC-5757-DC80A00E8E43}"/>
              </a:ext>
            </a:extLst>
          </p:cNvPr>
          <p:cNvSpPr txBox="1"/>
          <p:nvPr/>
        </p:nvSpPr>
        <p:spPr>
          <a:xfrm>
            <a:off x="499621" y="1395124"/>
            <a:ext cx="10854179" cy="5028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Предлагается внесение изменений в Федеральный закон от 21.07.1993 N 5485-1 «О государственной тайне» и в иные нормативные акты Российской Федерации, позволяющих исключить из состава сведений, составляющих государственную тайну, материалы аэросъемки и их производные, полученные частными лицами, предприятиями или организациями (в том числе подрядными организациями, выполняющими работы по получению материалов аэросъемки и их производных) 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территориях, которыми они владеют на правах собственности или аренды,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иных правах, или на которых они осуществляют хозяйственную деятельность, кроме предприятий, деятельность которых контролируется органами правопорядка и безопасности. Также предлагается предоставить допуск к аэрофотосъемочным работам на таких территориях частных лиц, предприятий и организаций, не обладающих лицензией ФСБ на проведение работ, связанных с использованием сведений, составляющих государственную тайну, без необходимости получать разрешение Генерального штаба ВС РФ, штаба военного округа ВС РФ, Федеральной службы безопасности на проведение аэрофотосъемочных работ.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6374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447</Words>
  <Application>Microsoft Office PowerPoint</Application>
  <PresentationFormat>Широкоэкранный</PresentationFormat>
  <Paragraphs>43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Законодательство</vt:lpstr>
      <vt:lpstr>Презентация PowerPoint</vt:lpstr>
      <vt:lpstr>Первый шаг (в редакции 2020 года)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 Грудев</dc:creator>
  <cp:lastModifiedBy>Андрей Грудев</cp:lastModifiedBy>
  <cp:revision>13</cp:revision>
  <dcterms:created xsi:type="dcterms:W3CDTF">2023-08-16T20:20:28Z</dcterms:created>
  <dcterms:modified xsi:type="dcterms:W3CDTF">2024-02-28T16:44:39Z</dcterms:modified>
</cp:coreProperties>
</file>